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60" r:id="rId5"/>
    <p:sldId id="262" r:id="rId6"/>
    <p:sldId id="263" r:id="rId7"/>
    <p:sldId id="277" r:id="rId8"/>
    <p:sldId id="264" r:id="rId9"/>
    <p:sldId id="265" r:id="rId10"/>
    <p:sldId id="266" r:id="rId11"/>
    <p:sldId id="267" r:id="rId12"/>
    <p:sldId id="268" r:id="rId13"/>
    <p:sldId id="279" r:id="rId14"/>
    <p:sldId id="280" r:id="rId15"/>
    <p:sldId id="283" r:id="rId16"/>
    <p:sldId id="273" r:id="rId17"/>
    <p:sldId id="285" r:id="rId18"/>
    <p:sldId id="272" r:id="rId19"/>
    <p:sldId id="274" r:id="rId20"/>
    <p:sldId id="275" r:id="rId21"/>
    <p:sldId id="276" r:id="rId22"/>
    <p:sldId id="28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3" autoAdjust="0"/>
  </p:normalViewPr>
  <p:slideViewPr>
    <p:cSldViewPr>
      <p:cViewPr varScale="1">
        <p:scale>
          <a:sx n="67" d="100"/>
          <a:sy n="67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563CCA1-A281-44A4-B914-B12B43826D21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9503890-1EFE-4590-9444-1F0F750D1E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779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55BE256-5F71-47EA-B66C-32FEDFFF7E6B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EF250AB-2C34-4128-AB55-20F2DBDD274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835800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D09BEA-D49A-4DCC-8FB7-96522B6D4948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9CEB8-88A5-46A4-9662-61E92A03B44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621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F62995-5E6D-40CE-9068-17DEC7968CD4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E0E4D2-B43D-49D5-9A37-612069AF773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341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667315-F5D2-446E-BA30-9E11E43ADD8A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DBEC2E-2704-4144-AF70-85E21F312F5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4019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E57EC1-2E13-4717-8176-2537ABA1E993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09956E-1EC0-4F75-9C02-F1A7474F32D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639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08A824-4765-4280-BB8C-5CA1B5A5AF60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8AFF2-FC73-48CD-A515-FB362294115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839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8C07-7A9E-4BFC-9525-40FF01E4721B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F46120-3074-45A1-9DD6-9686DE3D01A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8506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7A4885-50FA-4708-A235-80613E7137BD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571B8D-7CAB-4768-A996-B4FACCEBB30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484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F5C160-9387-479E-8DD2-FD552CF98E3D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B0B3C-48F3-48D6-80E5-E38836CE1C9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4513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942A19-090C-4658-8C24-6D8581AFA06A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FD411-8A5C-41EC-A378-468BDC17396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996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145830-2BB2-4C44-8C4E-9A2018D3B883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4342B-519E-49E6-BC48-487A29265E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232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CC2A44-F1D8-4662-B5E6-2B367440C5A8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E0E00-DD47-413F-B46D-27CA2998707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244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406D3E6-E891-45E8-832C-A066BF871C9D}" type="datetime1">
              <a:rPr lang="en-US" altLang="zh-CN" smtClean="0"/>
              <a:t>8/26/2015</a:t>
            </a:fld>
            <a:endParaRPr lang="en-US" altLang="zh-CN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0709EB-4667-496A-9F1E-E4B136E17C7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 2" panose="05020102010507070707" pitchFamily="18" charset="2"/>
        <a:buChar char="¡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anose="05020102010507070707" pitchFamily="18" charset="2"/>
        <a:buChar char="¡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406650"/>
            <a:ext cx="7772400" cy="889000"/>
          </a:xfrm>
        </p:spPr>
        <p:txBody>
          <a:bodyPr/>
          <a:lstStyle/>
          <a:p>
            <a:pPr eaLnBrk="1" hangingPunct="1"/>
            <a:r>
              <a:rPr lang="zh-CN" altLang="en-US" sz="8000" b="1" smtClean="0">
                <a:solidFill>
                  <a:srgbClr val="003366"/>
                </a:solidFill>
                <a:ea typeface="华文行楷" panose="02010800040101010101" pitchFamily="2" charset="-122"/>
              </a:rPr>
              <a:t>桥之美</a:t>
            </a:r>
            <a:r>
              <a:rPr lang="zh-CN" altLang="en-US" sz="8000" b="1" smtClean="0">
                <a:ea typeface="华文行楷" panose="02010800040101010101" pitchFamily="2" charset="-122"/>
              </a:rPr>
              <a:t>   </a:t>
            </a:r>
            <a:br>
              <a:rPr lang="zh-CN" altLang="en-US" sz="8000" b="1" smtClean="0">
                <a:ea typeface="华文行楷" panose="02010800040101010101" pitchFamily="2" charset="-122"/>
              </a:rPr>
            </a:br>
            <a:endParaRPr lang="zh-CN" altLang="en-US" b="1" smtClean="0">
              <a:solidFill>
                <a:schemeClr val="accent1"/>
              </a:solidFill>
              <a:ea typeface="华文行楷" panose="02010800040101010101" pitchFamily="2" charset="-122"/>
            </a:endParaRP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6600"/>
                </a:solidFill>
              </a:rPr>
              <a:t>（宁静、淡美的抒情诗般的境界）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《清明上河图》里的小桥</a:t>
            </a:r>
          </a:p>
        </p:txBody>
      </p:sp>
      <p:pic>
        <p:nvPicPr>
          <p:cNvPr id="12291" name="Picture 4" descr="u=3987030462,3668821869&amp;gp=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05000"/>
            <a:ext cx="6705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西藏、西双版纳、四川的索桥</a:t>
            </a:r>
          </a:p>
        </p:txBody>
      </p:sp>
      <p:pic>
        <p:nvPicPr>
          <p:cNvPr id="13315" name="Picture 4" descr="20030717182348635082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20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南京长江大桥</a:t>
            </a:r>
          </a:p>
        </p:txBody>
      </p:sp>
      <p:pic>
        <p:nvPicPr>
          <p:cNvPr id="14339" name="Picture 5" descr="images[13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153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762000"/>
            <a:ext cx="8305800" cy="5562600"/>
          </a:xfrm>
        </p:spPr>
        <p:txBody>
          <a:bodyPr/>
          <a:lstStyle/>
          <a:p>
            <a:pPr eaLnBrk="1" hangingPunct="1"/>
            <a:r>
              <a:rPr lang="zh-CN" altLang="en-US" sz="4000" b="1" smtClean="0"/>
              <a:t>体味句子的情味</a:t>
            </a:r>
          </a:p>
          <a:p>
            <a:pPr eaLnBrk="1" hangingPunct="1"/>
            <a:r>
              <a:rPr lang="zh-CN" altLang="en-US" sz="4000" b="1" smtClean="0"/>
              <a:t>茅盾故乡乌镇的小河两岸都是密密的芦苇，真是密不透风，每当其间显现一座石桥时，仿佛发闷的苇丛做了一次深呼吸，透了一口舒畅的气</a:t>
            </a:r>
            <a:r>
              <a:rPr lang="zh-CN" altLang="en-US" b="1" smtClean="0"/>
              <a:t>。</a:t>
            </a:r>
          </a:p>
          <a:p>
            <a:pPr eaLnBrk="1" hangingPunct="1"/>
            <a:r>
              <a:rPr lang="zh-CN" altLang="en-US" b="1" smtClean="0">
                <a:solidFill>
                  <a:srgbClr val="FF3300"/>
                </a:solidFill>
              </a:rPr>
              <a:t>其实，苇从不会“发闷”，也不会做“深呼吸”，这只是人的感受投射到它身上而已。这表现了作者与周遭环境已融为一体。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914400"/>
            <a:ext cx="7772400" cy="52578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早春天气，江南乡间石桥头细柳丝丝，那纤细的游丝拂着桥身坚硬的石快，即使碰不见“晓风残月”，也令画家消魂！</a:t>
            </a:r>
          </a:p>
          <a:p>
            <a:pPr eaLnBrk="1" hangingPunct="1"/>
            <a:r>
              <a:rPr lang="zh-CN" altLang="en-US" b="1" smtClean="0"/>
              <a:t>无论是木桥还是石桥，其身段的纵横与桥下的水波协同谱出形与色的乐曲。</a:t>
            </a:r>
          </a:p>
          <a:p>
            <a:pPr eaLnBrk="1" hangingPunct="1"/>
            <a:r>
              <a:rPr lang="zh-CN" altLang="en-US" b="1" smtClean="0"/>
              <a:t>田野无声，画家们爱无声处静听桥之歌唱，他们寻桥，仿佛孩子们寻找热闹。</a:t>
            </a:r>
          </a:p>
          <a:p>
            <a:pPr eaLnBrk="1" hangingPunct="1"/>
            <a:endParaRPr lang="zh-CN" altLang="en-US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533400"/>
            <a:ext cx="8534400" cy="5943600"/>
          </a:xfrm>
        </p:spPr>
        <p:txBody>
          <a:bodyPr/>
          <a:lstStyle/>
          <a:p>
            <a:pPr eaLnBrk="1" hangingPunct="1"/>
            <a:r>
              <a:rPr lang="zh-CN" altLang="en-US" sz="3600" b="1" smtClean="0"/>
              <a:t>比较阅读</a:t>
            </a:r>
          </a:p>
          <a:p>
            <a:pPr eaLnBrk="1" hangingPunct="1"/>
            <a:r>
              <a:rPr lang="zh-CN" altLang="en-US" sz="3600" b="1" smtClean="0"/>
              <a:t>与《中国石拱桥》在语言、内容和写法上加以对比。</a:t>
            </a:r>
          </a:p>
          <a:p>
            <a:pPr eaLnBrk="1" hangingPunct="1"/>
            <a:r>
              <a:rPr lang="zh-CN" altLang="en-US" sz="3600" b="1" smtClean="0">
                <a:solidFill>
                  <a:srgbClr val="FF3300"/>
                </a:solidFill>
              </a:rPr>
              <a:t>例：语言上《桥之美》是说明小品文（描写景物，抒发感情）语言形象生动；《中国石拱桥》是规范的说明文，语言科学、准确、平实。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143000"/>
            <a:ext cx="7772400" cy="4343400"/>
          </a:xfrm>
        </p:spPr>
        <p:txBody>
          <a:bodyPr/>
          <a:lstStyle/>
          <a:p>
            <a:pPr eaLnBrk="1" hangingPunct="1"/>
            <a:r>
              <a:rPr lang="zh-CN" altLang="en-US" sz="4000" b="1" smtClean="0"/>
              <a:t>与未来对话，体现创新精神。</a:t>
            </a:r>
          </a:p>
          <a:p>
            <a:pPr eaLnBrk="1" hangingPunct="1"/>
            <a:r>
              <a:rPr lang="zh-CN" altLang="en-US" sz="4000" b="1" smtClean="0"/>
              <a:t>请大胆地发挥想象，设计一款你心中最美的桥，或充分发挥你的创新精神，设计一款你心目中“未来的桥”。课后请老师和同学们一起评出优胜者。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406650"/>
            <a:ext cx="7772400" cy="889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还有鹊桥、断桥、枫桥、放生桥、连心桥……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城市立交桥</a:t>
            </a:r>
          </a:p>
        </p:txBody>
      </p:sp>
      <p:pic>
        <p:nvPicPr>
          <p:cNvPr id="20483" name="Picture 4" descr="40090022-s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620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40090028-s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7924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z="4800" b="1" smtClean="0"/>
              <a:t>吴冠中</a:t>
            </a:r>
          </a:p>
          <a:p>
            <a:pPr eaLnBrk="1" hangingPunct="1"/>
            <a:r>
              <a:rPr lang="zh-CN" altLang="en-US" sz="4000" b="1" smtClean="0"/>
              <a:t>中国现代画家，1919年出生于江苏省宜兴县。油画代表作《长江三峡》、《鲁迅的故乡》等，中国画代表作《春雪》、《长城》等。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40090027-s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4000"/>
            <a:ext cx="77724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40090030-s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80772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zh-CN" altLang="en-US" sz="3200" b="1" smtClean="0"/>
              <a:t>电影《摇啊摇，摇到外婆桥》经典剧照</a:t>
            </a:r>
          </a:p>
        </p:txBody>
      </p:sp>
      <p:pic>
        <p:nvPicPr>
          <p:cNvPr id="24579" name="Picture 4" descr="Img21998579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143000"/>
            <a:ext cx="3733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小桥流水人家</a:t>
            </a:r>
          </a:p>
        </p:txBody>
      </p:sp>
      <p:pic>
        <p:nvPicPr>
          <p:cNvPr id="5123" name="Picture 7" descr="u=1574605913,4245657061&amp;gp=2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001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李春的赵州桥</a:t>
            </a:r>
          </a:p>
        </p:txBody>
      </p:sp>
      <p:pic>
        <p:nvPicPr>
          <p:cNvPr id="6147" name="Picture 4" descr="200307171819077241175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74788"/>
            <a:ext cx="8305800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江南乡间石桥</a:t>
            </a:r>
          </a:p>
        </p:txBody>
      </p:sp>
      <p:pic>
        <p:nvPicPr>
          <p:cNvPr id="7171" name="Picture 6" descr="book_55278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62000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长桥</a:t>
            </a:r>
          </a:p>
        </p:txBody>
      </p:sp>
      <p:pic>
        <p:nvPicPr>
          <p:cNvPr id="8195" name="Picture 4" descr="20030717193141750683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80772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苏州的宝带桥</a:t>
            </a:r>
          </a:p>
        </p:txBody>
      </p:sp>
      <p:pic>
        <p:nvPicPr>
          <p:cNvPr id="9219" name="Picture 5" descr="2003080714451421700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77724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颐和园里仿造的卢沟桥</a:t>
            </a:r>
          </a:p>
        </p:txBody>
      </p:sp>
      <p:pic>
        <p:nvPicPr>
          <p:cNvPr id="10243" name="Picture 4" descr="200307171856371328677e02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14500"/>
            <a:ext cx="68580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 smtClean="0"/>
              <a:t>广西、云南、贵州等省的风雨桥</a:t>
            </a:r>
            <a:br>
              <a:rPr lang="zh-CN" altLang="en-US" sz="4000" b="1" smtClean="0"/>
            </a:br>
            <a:r>
              <a:rPr lang="zh-CN" altLang="en-US" sz="4000" b="1" smtClean="0"/>
              <a:t>（廊桥）</a:t>
            </a:r>
          </a:p>
        </p:txBody>
      </p:sp>
      <p:pic>
        <p:nvPicPr>
          <p:cNvPr id="11267" name="Picture 4" descr="20030807150012233120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39900"/>
            <a:ext cx="7772400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砖雕艺术">
  <a:themeElements>
    <a:clrScheme name="砖雕艺术 1">
      <a:dk1>
        <a:srgbClr val="080808"/>
      </a:dk1>
      <a:lt1>
        <a:srgbClr val="FFFFFF"/>
      </a:lt1>
      <a:dk2>
        <a:srgbClr val="0039AC"/>
      </a:dk2>
      <a:lt2>
        <a:srgbClr val="C0C0C0"/>
      </a:lt2>
      <a:accent1>
        <a:srgbClr val="FFFF99"/>
      </a:accent1>
      <a:accent2>
        <a:srgbClr val="FFCC66"/>
      </a:accent2>
      <a:accent3>
        <a:srgbClr val="FFFFFF"/>
      </a:accent3>
      <a:accent4>
        <a:srgbClr val="060606"/>
      </a:accent4>
      <a:accent5>
        <a:srgbClr val="FFFFCA"/>
      </a:accent5>
      <a:accent6>
        <a:srgbClr val="E7B95C"/>
      </a:accent6>
      <a:hlink>
        <a:srgbClr val="0066FF"/>
      </a:hlink>
      <a:folHlink>
        <a:srgbClr val="CC3300"/>
      </a:folHlink>
    </a:clrScheme>
    <a:fontScheme name="砖雕艺术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砖雕艺术 1">
        <a:dk1>
          <a:srgbClr val="080808"/>
        </a:dk1>
        <a:lt1>
          <a:srgbClr val="FFFFFF"/>
        </a:lt1>
        <a:dk2>
          <a:srgbClr val="0039AC"/>
        </a:dk2>
        <a:lt2>
          <a:srgbClr val="C0C0C0"/>
        </a:lt2>
        <a:accent1>
          <a:srgbClr val="FFFF99"/>
        </a:accent1>
        <a:accent2>
          <a:srgbClr val="FFCC66"/>
        </a:accent2>
        <a:accent3>
          <a:srgbClr val="FFFFFF"/>
        </a:accent3>
        <a:accent4>
          <a:srgbClr val="060606"/>
        </a:accent4>
        <a:accent5>
          <a:srgbClr val="FFFFCA"/>
        </a:accent5>
        <a:accent6>
          <a:srgbClr val="E7B95C"/>
        </a:accent6>
        <a:hlink>
          <a:srgbClr val="0066FF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2">
        <a:dk1>
          <a:srgbClr val="333399"/>
        </a:dk1>
        <a:lt1>
          <a:srgbClr val="ADD3AF"/>
        </a:lt1>
        <a:dk2>
          <a:srgbClr val="D65700"/>
        </a:dk2>
        <a:lt2>
          <a:srgbClr val="B2B2B2"/>
        </a:lt2>
        <a:accent1>
          <a:srgbClr val="B8E9EE"/>
        </a:accent1>
        <a:accent2>
          <a:srgbClr val="FFCC00"/>
        </a:accent2>
        <a:accent3>
          <a:srgbClr val="D3E6D4"/>
        </a:accent3>
        <a:accent4>
          <a:srgbClr val="2A2A82"/>
        </a:accent4>
        <a:accent5>
          <a:srgbClr val="D8F2F5"/>
        </a:accent5>
        <a:accent6>
          <a:srgbClr val="E7B900"/>
        </a:accent6>
        <a:hlink>
          <a:srgbClr val="008080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3">
        <a:dk1>
          <a:srgbClr val="003BB2"/>
        </a:dk1>
        <a:lt1>
          <a:srgbClr val="CCFFCC"/>
        </a:lt1>
        <a:dk2>
          <a:srgbClr val="003366"/>
        </a:dk2>
        <a:lt2>
          <a:srgbClr val="C0C0C0"/>
        </a:lt2>
        <a:accent1>
          <a:srgbClr val="FFFFFF"/>
        </a:accent1>
        <a:accent2>
          <a:srgbClr val="009900"/>
        </a:accent2>
        <a:accent3>
          <a:srgbClr val="E2FFE2"/>
        </a:accent3>
        <a:accent4>
          <a:srgbClr val="003197"/>
        </a:accent4>
        <a:accent5>
          <a:srgbClr val="FFFFFF"/>
        </a:accent5>
        <a:accent6>
          <a:srgbClr val="008A00"/>
        </a:accent6>
        <a:hlink>
          <a:srgbClr val="333399"/>
        </a:hlink>
        <a:folHlink>
          <a:srgbClr val="E4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4">
        <a:dk1>
          <a:srgbClr val="0000CC"/>
        </a:dk1>
        <a:lt1>
          <a:srgbClr val="CCECFF"/>
        </a:lt1>
        <a:dk2>
          <a:srgbClr val="006666"/>
        </a:dk2>
        <a:lt2>
          <a:srgbClr val="C0C0C0"/>
        </a:lt2>
        <a:accent1>
          <a:srgbClr val="FFFF99"/>
        </a:accent1>
        <a:accent2>
          <a:srgbClr val="FFCCFF"/>
        </a:accent2>
        <a:accent3>
          <a:srgbClr val="E2F4FF"/>
        </a:accent3>
        <a:accent4>
          <a:srgbClr val="0000AE"/>
        </a:accent4>
        <a:accent5>
          <a:srgbClr val="FFFFCA"/>
        </a:accent5>
        <a:accent6>
          <a:srgbClr val="E7B9E7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5">
        <a:dk1>
          <a:srgbClr val="000000"/>
        </a:dk1>
        <a:lt1>
          <a:srgbClr val="FFFFCC"/>
        </a:lt1>
        <a:dk2>
          <a:srgbClr val="5A5A86"/>
        </a:dk2>
        <a:lt2>
          <a:srgbClr val="C0C0C0"/>
        </a:lt2>
        <a:accent1>
          <a:srgbClr val="D5E9F7"/>
        </a:accent1>
        <a:accent2>
          <a:srgbClr val="FFCC00"/>
        </a:accent2>
        <a:accent3>
          <a:srgbClr val="FFFFE2"/>
        </a:accent3>
        <a:accent4>
          <a:srgbClr val="000000"/>
        </a:accent4>
        <a:accent5>
          <a:srgbClr val="E7F2FA"/>
        </a:accent5>
        <a:accent6>
          <a:srgbClr val="E7B900"/>
        </a:accent6>
        <a:hlink>
          <a:srgbClr val="CC3300"/>
        </a:hlink>
        <a:folHlink>
          <a:srgbClr val="007D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6">
        <a:dk1>
          <a:srgbClr val="006666"/>
        </a:dk1>
        <a:lt1>
          <a:srgbClr val="FFECD9"/>
        </a:lt1>
        <a:dk2>
          <a:srgbClr val="000099"/>
        </a:dk2>
        <a:lt2>
          <a:srgbClr val="B2B2B2"/>
        </a:lt2>
        <a:accent1>
          <a:srgbClr val="EAEAEA"/>
        </a:accent1>
        <a:accent2>
          <a:srgbClr val="FF6600"/>
        </a:accent2>
        <a:accent3>
          <a:srgbClr val="FFF4E9"/>
        </a:accent3>
        <a:accent4>
          <a:srgbClr val="005656"/>
        </a:accent4>
        <a:accent5>
          <a:srgbClr val="F3F3F3"/>
        </a:accent5>
        <a:accent6>
          <a:srgbClr val="E75C00"/>
        </a:accent6>
        <a:hlink>
          <a:srgbClr val="0066FF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7">
        <a:dk1>
          <a:srgbClr val="585884"/>
        </a:dk1>
        <a:lt1>
          <a:srgbClr val="DDDDDD"/>
        </a:lt1>
        <a:dk2>
          <a:srgbClr val="000000"/>
        </a:dk2>
        <a:lt2>
          <a:srgbClr val="969696"/>
        </a:lt2>
        <a:accent1>
          <a:srgbClr val="FFFFCC"/>
        </a:accent1>
        <a:accent2>
          <a:srgbClr val="99CC00"/>
        </a:accent2>
        <a:accent3>
          <a:srgbClr val="EBEBEB"/>
        </a:accent3>
        <a:accent4>
          <a:srgbClr val="4A4A70"/>
        </a:accent4>
        <a:accent5>
          <a:srgbClr val="FFFFE2"/>
        </a:accent5>
        <a:accent6>
          <a:srgbClr val="8AB900"/>
        </a:accent6>
        <a:hlink>
          <a:srgbClr val="FF3300"/>
        </a:hlink>
        <a:folHlink>
          <a:srgbClr val="6E3B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8">
        <a:dk1>
          <a:srgbClr val="333399"/>
        </a:dk1>
        <a:lt1>
          <a:srgbClr val="FFD9D9"/>
        </a:lt1>
        <a:dk2>
          <a:srgbClr val="00716E"/>
        </a:dk2>
        <a:lt2>
          <a:srgbClr val="C0C0C0"/>
        </a:lt2>
        <a:accent1>
          <a:srgbClr val="AED2BA"/>
        </a:accent1>
        <a:accent2>
          <a:srgbClr val="FF9933"/>
        </a:accent2>
        <a:accent3>
          <a:srgbClr val="FFE9E9"/>
        </a:accent3>
        <a:accent4>
          <a:srgbClr val="2A2A82"/>
        </a:accent4>
        <a:accent5>
          <a:srgbClr val="D3E5D9"/>
        </a:accent5>
        <a:accent6>
          <a:srgbClr val="E78A2D"/>
        </a:accent6>
        <a:hlink>
          <a:srgbClr val="CC330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教学无忧http://jiaoxue5u.taobao.com/专注中小学 教学事业！</Template>
  <TotalTime>249</TotalTime>
  <Words>356</Words>
  <Application>Microsoft Office PowerPoint</Application>
  <PresentationFormat>全屏显示(4:3)</PresentationFormat>
  <Paragraphs>28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砖雕艺术</vt:lpstr>
      <vt:lpstr>桥之美    </vt:lpstr>
      <vt:lpstr>PowerPoint 演示文稿</vt:lpstr>
      <vt:lpstr>小桥流水人家</vt:lpstr>
      <vt:lpstr>李春的赵州桥</vt:lpstr>
      <vt:lpstr>江南乡间石桥</vt:lpstr>
      <vt:lpstr>长桥</vt:lpstr>
      <vt:lpstr>苏州的宝带桥</vt:lpstr>
      <vt:lpstr>颐和园里仿造的卢沟桥</vt:lpstr>
      <vt:lpstr>广西、云南、贵州等省的风雨桥 （廊桥）</vt:lpstr>
      <vt:lpstr>《清明上河图》里的小桥</vt:lpstr>
      <vt:lpstr>西藏、西双版纳、四川的索桥</vt:lpstr>
      <vt:lpstr>南京长江大桥</vt:lpstr>
      <vt:lpstr>PowerPoint 演示文稿</vt:lpstr>
      <vt:lpstr>PowerPoint 演示文稿</vt:lpstr>
      <vt:lpstr>PowerPoint 演示文稿</vt:lpstr>
      <vt:lpstr>PowerPoint 演示文稿</vt:lpstr>
      <vt:lpstr>还有鹊桥、断桥、枫桥、放生桥、连心桥……</vt:lpstr>
      <vt:lpstr>城市立交桥</vt:lpstr>
      <vt:lpstr>PowerPoint 演示文稿</vt:lpstr>
      <vt:lpstr>PowerPoint 演示文稿</vt:lpstr>
      <vt:lpstr>PowerPoint 演示文稿</vt:lpstr>
      <vt:lpstr>电影《摇啊摇，摇到外婆桥》经典剧照</vt:lpstr>
    </vt:vector>
  </TitlesOfParts>
  <Manager>教学无忧http://jiaoxue5u.taobao.com/专注中小学 教学事业！</Manager>
  <Company>教学无忧http://jiaoxue5u.taobao.com/专注中小学 教学事业！</Company>
  <LinksUpToDate>false</LinksUpToDate>
  <SharedDoc>false</SharedDoc>
  <HyperlinkBase>http://jiaoxue5u.taobao.com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教学无忧http://jiaoxue5u.taobao.com/专注中小学 教学事业！</dc:title>
  <dc:subject>教学无忧http://jiaoxue5u.taobao.com/专注中小学 教学事业！</dc:subject>
  <dc:creator>教学无忧http://jiaoxue5u.taobao.com/专注中小学 教学事业！</dc:creator>
  <cp:keywords>教学无忧http://jiaoxue5u.taobao.com/专注中小学 教学事业！</cp:keywords>
  <dc:description>教学无忧http://jiaoxue5u.taobao.com/专注中小学 教学事业！</dc:description>
  <cp:lastModifiedBy>Administrator</cp:lastModifiedBy>
  <cp:revision>15</cp:revision>
  <dcterms:created xsi:type="dcterms:W3CDTF">1601-01-01T00:00:00Z</dcterms:created>
  <dcterms:modified xsi:type="dcterms:W3CDTF">2015-08-26T02:21:11Z</dcterms:modified>
  <cp:category>教学无忧http://jiaoxue5u.taobao.com/专注中小学 教学事业！</cp:category>
</cp:coreProperties>
</file>